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F38E96-A13E-4C89-9E58-5E7B793495D8}">
  <a:tblStyle styleId="{07F38E96-A13E-4C89-9E58-5E7B79349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ca1371d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ca1371d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b3ef7c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b3ef7c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ca1371d1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ca1371d1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b3ef7cc2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b3ef7cc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3ef7cc2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b3ef7cc2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b3ef7cc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b3ef7cc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cb012eb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cb012eb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analyst.aiidebas.com" TargetMode="External"/><Relationship Id="rId4" Type="http://schemas.openxmlformats.org/officeDocument/2006/relationships/image" Target="../media/image26.png"/><Relationship Id="rId5" Type="http://schemas.openxmlformats.org/officeDocument/2006/relationships/hyperlink" Target="mailto:zelenkow@gmail.com" TargetMode="External"/><Relationship Id="rId6" Type="http://schemas.openxmlformats.org/officeDocument/2006/relationships/hyperlink" Target="http://github.com/zelenk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04775" y="299450"/>
            <a:ext cx="4117800" cy="26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5500">
                <a:solidFill>
                  <a:srgbClr val="0000FF"/>
                </a:solidFill>
              </a:rPr>
              <a:t>AI-agent</a:t>
            </a:r>
            <a:r>
              <a:rPr b="1" lang="ru" sz="5500">
                <a:solidFill>
                  <a:srgbClr val="000000"/>
                </a:solidFill>
              </a:rPr>
              <a:t> </a:t>
            </a:r>
            <a:endParaRPr b="1" sz="5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500">
                <a:solidFill>
                  <a:srgbClr val="000000"/>
                </a:solidFill>
              </a:rPr>
              <a:t>Анализ чатов на Авито Pro</a:t>
            </a:r>
            <a:endParaRPr b="1" sz="4500">
              <a:solidFill>
                <a:srgbClr val="000000"/>
              </a:solidFill>
            </a:endParaRPr>
          </a:p>
        </p:txBody>
      </p:sp>
      <p:pic>
        <p:nvPicPr>
          <p:cNvPr id="55" name="Google Shape;55;p13" title="IMG_3835-portra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00209">
            <a:off x="5664251" y="152400"/>
            <a:ext cx="242643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37525" y="3081200"/>
            <a:ext cx="48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Автоматизация контроля качества общения менеджеров с клиентами 24/7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" name="Google Shape;57;p13" title="free-icon-python-59683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75" y="4036275"/>
            <a:ext cx="797300" cy="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free-icon-postgre-59683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300" y="4036275"/>
            <a:ext cx="797300" cy="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free-icon-telegram-211164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025" y="4036275"/>
            <a:ext cx="797300" cy="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free-icon-illustrator-981409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7748" y="4036266"/>
            <a:ext cx="797300" cy="79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free-icon-api-309445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0467" y="4036275"/>
            <a:ext cx="797300" cy="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0" y="445025"/>
            <a:ext cx="8989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Невидимая п</a:t>
            </a:r>
            <a:r>
              <a:rPr b="1" lang="ru" sz="2000"/>
              <a:t>роблема - потеря клиентов из-за плохой </a:t>
            </a:r>
            <a:r>
              <a:rPr b="1" lang="ru" sz="2000"/>
              <a:t>коммуникации</a:t>
            </a:r>
            <a:endParaRPr b="1" sz="2000"/>
          </a:p>
        </p:txBody>
      </p:sp>
      <p:sp>
        <p:nvSpPr>
          <p:cNvPr id="67" name="Google Shape;67;p14"/>
          <p:cNvSpPr/>
          <p:nvPr/>
        </p:nvSpPr>
        <p:spPr>
          <a:xfrm>
            <a:off x="1824300" y="1749350"/>
            <a:ext cx="621600" cy="278400"/>
          </a:xfrm>
          <a:prstGeom prst="rightArrow">
            <a:avLst>
              <a:gd fmla="val 33118" name="adj1"/>
              <a:gd fmla="val 79993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599100" y="1749350"/>
            <a:ext cx="621600" cy="278400"/>
          </a:xfrm>
          <a:prstGeom prst="rightArrow">
            <a:avLst>
              <a:gd fmla="val 33118" name="adj1"/>
              <a:gd fmla="val 79993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211700" y="1749350"/>
            <a:ext cx="621600" cy="278400"/>
          </a:xfrm>
          <a:prstGeom prst="rightArrow">
            <a:avLst>
              <a:gd fmla="val 33118" name="adj1"/>
              <a:gd fmla="val 79993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65100" y="4316400"/>
            <a:ext cx="84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Невозможно проконтролировать каждый чат, ручной анализ не эффективен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1" name="Google Shape;71;p14" title="free-icon-bad-102756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34" y="2428875"/>
            <a:ext cx="1329925" cy="1329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173100" y="1642850"/>
            <a:ext cx="1651200" cy="491400"/>
          </a:xfrm>
          <a:prstGeom prst="wedgeRoundRectCallout">
            <a:avLst>
              <a:gd fmla="val 16486" name="adj1"/>
              <a:gd fmla="val 10153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Плохое общение</a:t>
            </a:r>
            <a:endParaRPr/>
          </a:p>
        </p:txBody>
      </p:sp>
      <p:pic>
        <p:nvPicPr>
          <p:cNvPr id="73" name="Google Shape;73;p14" title="free-icon-dissatisfied-1845426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838" y="2440350"/>
            <a:ext cx="1329925" cy="13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2445900" y="1642850"/>
            <a:ext cx="1750200" cy="491400"/>
          </a:xfrm>
          <a:prstGeom prst="wedgeRoundRectCallout">
            <a:avLst>
              <a:gd fmla="val 9190" name="adj1"/>
              <a:gd fmla="val 11091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Недовольный клиент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841100" y="1642850"/>
            <a:ext cx="1750200" cy="491400"/>
          </a:xfrm>
          <a:prstGeom prst="wedgeRoundRectCallout">
            <a:avLst>
              <a:gd fmla="val 7435" name="adj1"/>
              <a:gd fmla="val 109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Уход к конкуренту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220700" y="1642850"/>
            <a:ext cx="1750200" cy="491400"/>
          </a:xfrm>
          <a:prstGeom prst="wedgeRoundRectCallout">
            <a:avLst>
              <a:gd fmla="val 11834" name="adj1"/>
              <a:gd fmla="val 12340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Падение прибыли</a:t>
            </a:r>
            <a:endParaRPr/>
          </a:p>
        </p:txBody>
      </p:sp>
      <p:pic>
        <p:nvPicPr>
          <p:cNvPr id="77" name="Google Shape;77;p14" title="free-icon-fire-exit-110308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275" y="2428859"/>
            <a:ext cx="1329925" cy="132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free-icon-down-1473098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0700" y="2428850"/>
            <a:ext cx="1455750" cy="1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114925"/>
            <a:ext cx="85206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020"/>
              <a:t>Чт</a:t>
            </a:r>
            <a:r>
              <a:rPr b="1" lang="ru" sz="2020"/>
              <a:t>о именно анализирует AI-Agent</a:t>
            </a:r>
            <a:endParaRPr b="1" sz="2020"/>
          </a:p>
        </p:txBody>
      </p:sp>
      <p:sp>
        <p:nvSpPr>
          <p:cNvPr id="84" name="Google Shape;84;p15"/>
          <p:cNvSpPr/>
          <p:nvPr/>
        </p:nvSpPr>
        <p:spPr>
          <a:xfrm>
            <a:off x="1002200" y="911350"/>
            <a:ext cx="1935738" cy="560682"/>
          </a:xfrm>
          <a:prstGeom prst="flowChartTerminator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Тональность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002200" y="1627475"/>
            <a:ext cx="1935738" cy="560682"/>
          </a:xfrm>
          <a:prstGeom prst="flowChartTerminator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Профессионализм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002201" y="2343325"/>
            <a:ext cx="1935738" cy="560682"/>
          </a:xfrm>
          <a:prstGeom prst="flowChartTerminator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Ясность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002201" y="3058900"/>
            <a:ext cx="1935738" cy="560682"/>
          </a:xfrm>
          <a:prstGeom prst="flowChartTerminator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проблем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1002201" y="4489750"/>
            <a:ext cx="1935738" cy="560682"/>
          </a:xfrm>
          <a:prstGeom prst="flowChartTerminator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Завершение диалога</a:t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002201" y="3774325"/>
            <a:ext cx="1935738" cy="560682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возражениями</a:t>
            </a:r>
            <a:endParaRPr/>
          </a:p>
        </p:txBody>
      </p:sp>
      <p:pic>
        <p:nvPicPr>
          <p:cNvPr id="90" name="Google Shape;90;p15" title="free-icon-jumping-555708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99" y="2343875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title="free-icon-meditation-55572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00" y="3773925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title="free-icon-split-556868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90" y="1628850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title="free-icon-weighing-scales-556873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90" y="3058900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title="free-icon-point-of-interest-55572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90" y="4488950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title="free-icon-hugging-555762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590" y="914650"/>
            <a:ext cx="560675" cy="5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3585100" y="979438"/>
            <a:ext cx="48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Эмоциональный настрой и уважение в общении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585100" y="1681388"/>
            <a:ext cx="42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Компетентность и грамотность в общении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585100" y="2383338"/>
            <a:ext cx="4588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Четкость донесения информации до клиента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623475" y="3133688"/>
            <a:ext cx="51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Умение выявлять и закрывать потребности клиента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623475" y="3836188"/>
            <a:ext cx="55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Умение превращать сомнения клиента в преимущества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623475" y="4538700"/>
            <a:ext cx="477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Эффективное подведение итогов общения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2" name="Google Shape;102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914663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1637363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2291413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3068912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3771413"/>
            <a:ext cx="560675" cy="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 title="free-icon-right-arrow-30424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4425" y="4500463"/>
            <a:ext cx="560675" cy="5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249900" y="291700"/>
            <a:ext cx="86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</a:rPr>
              <a:t>Как работает AI-agent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3" name="Google Shape;113;p16" title="free-icon-number-1-977079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50" y="1205475"/>
            <a:ext cx="661800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51100" y="2395175"/>
            <a:ext cx="256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Загрузка и синхронизация чатов с Авито Pro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Сохранение полученной информации в базу данных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30700" y="1903350"/>
            <a:ext cx="14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Сбор данных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6" name="Google Shape;116;p16" title="free-icon-number-2-97708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100" y="1205476"/>
            <a:ext cx="661800" cy="6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title="free-icon-number-3-977086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850" y="1205476"/>
            <a:ext cx="661800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3867450" y="1903350"/>
            <a:ext cx="14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AI-анализ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287850" y="2395175"/>
            <a:ext cx="2568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Получение чатов из базы данных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Формирование промта для каждого чата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Отправка промта в LLM модель для анализа по заданным критериям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Сохранение ответа от LLM модели в базу данных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786350" y="1903350"/>
            <a:ext cx="18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Отчет в Telegram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424600" y="2395175"/>
            <a:ext cx="2568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Получение ответа LLM модели из базы данных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Формирование отчета на основании полученного ответа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Отправка отчета в Telegram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 title="Снимок экрана 2025—10—20 в 16.28.12-portra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100" y="304788"/>
            <a:ext cx="242643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 title="Снимок экрана 2025—10—20 в 16.28.47-portra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489" y="304800"/>
            <a:ext cx="242643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 title="Снимок экрана 2025—10—20 в 16.30.04-portrai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0" y="304775"/>
            <a:ext cx="2426449" cy="483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451775" y="46050"/>
            <a:ext cx="2040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Команда /start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081550" y="46050"/>
            <a:ext cx="2040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Пример отчета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5771550" y="1416450"/>
            <a:ext cx="660300" cy="2310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687450" y="161225"/>
            <a:ext cx="7769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</a:rPr>
              <a:t>Рекомендации для улучшения, а не критика ради критики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508613" y="2090188"/>
            <a:ext cx="1305000" cy="401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Диагноз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353613" y="2090188"/>
            <a:ext cx="1305000" cy="401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Рецепт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 rot="5400000">
            <a:off x="6088275" y="843563"/>
            <a:ext cx="737100" cy="1512300"/>
          </a:xfrm>
          <a:prstGeom prst="bentArrow">
            <a:avLst>
              <a:gd fmla="val 25672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flipH="1" rot="-5400000">
            <a:off x="2341876" y="843564"/>
            <a:ext cx="737100" cy="1512300"/>
          </a:xfrm>
          <a:prstGeom prst="bentArrow">
            <a:avLst>
              <a:gd fmla="val 25672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215075" y="1922188"/>
            <a:ext cx="737100" cy="7371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3612450" y="967463"/>
            <a:ext cx="1919100" cy="64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развития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040825" y="2740813"/>
            <a:ext cx="3930600" cy="1352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/>
              <a:t>Р</a:t>
            </a:r>
            <a:r>
              <a:rPr b="1" lang="ru" sz="1200"/>
              <a:t>екомендации: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Предоставлять примерную стоимость товаров для повышения доверия. Активно выявлять потребности клиента и предлагать решения. Завершать диалог с четким планом дальнейших действий.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195825" y="2740813"/>
            <a:ext cx="3930600" cy="13527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/>
              <a:t>Итог: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Менеджер был вежлив, но не проявил профессионализма и инициативы в решении запросов клиента, что привело к неудовлетворительному завершению диалога.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773525" y="1277313"/>
            <a:ext cx="1197900" cy="457800"/>
          </a:xfrm>
          <a:prstGeom prst="wedgeRoundRectCallout">
            <a:avLst>
              <a:gd fmla="val 3143" name="adj1"/>
              <a:gd fmla="val 27303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улучшать</a:t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72575" y="1277363"/>
            <a:ext cx="1197900" cy="457800"/>
          </a:xfrm>
          <a:prstGeom prst="wedgeRoundRectCallout">
            <a:avLst>
              <a:gd fmla="val -2554" name="adj1"/>
              <a:gd fmla="val 269681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улучшать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161825" y="4498650"/>
            <a:ext cx="68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Не контроль ради контроля, а развитие ради результата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214725"/>
            <a:ext cx="85206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ru" sz="2020"/>
              <a:t>Техническая реализация проекта</a:t>
            </a:r>
            <a:endParaRPr b="1" sz="2020"/>
          </a:p>
        </p:txBody>
      </p:sp>
      <p:graphicFrame>
        <p:nvGraphicFramePr>
          <p:cNvPr id="153" name="Google Shape;153;p19"/>
          <p:cNvGraphicFramePr/>
          <p:nvPr/>
        </p:nvGraphicFramePr>
        <p:xfrm>
          <a:off x="522625" y="11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Backend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Python 3.11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FastAPI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54" name="Google Shape;154;p19"/>
          <p:cNvGraphicFramePr/>
          <p:nvPr/>
        </p:nvGraphicFramePr>
        <p:xfrm>
          <a:off x="3720025" y="11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Data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PostgreSQL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AsyncPG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55" name="Google Shape;155;p19"/>
          <p:cNvGraphicFramePr/>
          <p:nvPr/>
        </p:nvGraphicFramePr>
        <p:xfrm>
          <a:off x="6917425" y="11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AI Module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DeepSeek API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AioHTTP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Tenacity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56" name="Google Shape;156;p19"/>
          <p:cNvGraphicFramePr/>
          <p:nvPr/>
        </p:nvGraphicFramePr>
        <p:xfrm>
          <a:off x="522625" y="335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Integrations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Avito API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Aiogram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Telegram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57" name="Google Shape;157;p19"/>
          <p:cNvGraphicFramePr/>
          <p:nvPr/>
        </p:nvGraphicFramePr>
        <p:xfrm>
          <a:off x="3720025" y="335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Tasks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APScheduler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Daily reports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Auto analysis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58" name="Google Shape;158;p19"/>
          <p:cNvGraphicFramePr/>
          <p:nvPr/>
        </p:nvGraphicFramePr>
        <p:xfrm>
          <a:off x="6874100" y="335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{07F38E96-A13E-4C89-9E58-5E7B793495D8}</a:tableStyleId>
              </a:tblPr>
              <a:tblGrid>
                <a:gridCol w="1703950"/>
              </a:tblGrid>
              <a:tr h="52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Infrastructure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109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Amvera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Deployment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Hosting</a:t>
                      </a:r>
                      <a:endParaRPr/>
                    </a:p>
                  </a:txBody>
                  <a:tcPr marT="91425" marB="91425" marR="91425" marL="91425" anchor="ctr"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159" name="Google Shape;159;p19" title="free-icon-confusion-457049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695" y="1550888"/>
            <a:ext cx="733199" cy="7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title="free-icon-detective-45707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100" y="1550888"/>
            <a:ext cx="733201" cy="7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 title="free-icon-find-457068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700" y="3797937"/>
            <a:ext cx="733201" cy="7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title="free-icon-handsome-457069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2438" y="3797938"/>
            <a:ext cx="733199" cy="7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449900" y="1056800"/>
            <a:ext cx="5115900" cy="13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20"/>
              <a:t>Проект выполнен в рамках курса </a:t>
            </a:r>
            <a:endParaRPr sz="162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20"/>
              <a:t>“Системный аналитик 3.0”</a:t>
            </a:r>
            <a:endParaRPr sz="162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20">
                <a:uFill>
                  <a:noFill/>
                </a:uFill>
                <a:hlinkClick r:id="rId3"/>
              </a:rPr>
              <a:t>analyst.aiidebas.com</a:t>
            </a:r>
            <a:endParaRPr sz="1620"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126" y="1056800"/>
            <a:ext cx="2532900" cy="30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1064750" y="2705538"/>
            <a:ext cx="38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Автор проекта: Зеленков Виталий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1721600" y="3615825"/>
            <a:ext cx="257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Telegram: @Exit_s21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Email: </a:t>
            </a:r>
            <a:r>
              <a:rPr lang="ru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zelenkow@gmail.com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GitHub: </a:t>
            </a:r>
            <a:r>
              <a:rPr lang="ru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github.com/zelenkow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School_21: trinityh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2361000" y="284025"/>
            <a:ext cx="442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</a:rPr>
              <a:t>AI-Agent Avito Analyst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